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handoutMasterIdLst>
    <p:handoutMasterId r:id="rId24"/>
  </p:handoutMasterIdLst>
  <p:sldIdLst>
    <p:sldId id="341" r:id="rId5"/>
    <p:sldId id="263" r:id="rId6"/>
    <p:sldId id="258" r:id="rId7"/>
    <p:sldId id="300" r:id="rId8"/>
    <p:sldId id="284" r:id="rId9"/>
    <p:sldId id="376" r:id="rId10"/>
    <p:sldId id="378" r:id="rId11"/>
    <p:sldId id="302" r:id="rId12"/>
    <p:sldId id="312" r:id="rId13"/>
    <p:sldId id="384" r:id="rId14"/>
    <p:sldId id="288" r:id="rId15"/>
    <p:sldId id="379" r:id="rId16"/>
    <p:sldId id="383" r:id="rId17"/>
    <p:sldId id="380" r:id="rId18"/>
    <p:sldId id="285" r:id="rId19"/>
    <p:sldId id="353" r:id="rId20"/>
    <p:sldId id="381" r:id="rId21"/>
    <p:sldId id="382" r:id="rId22"/>
    <p:sldId id="299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Palatino" panose="020B0604020202020204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9A6"/>
    <a:srgbClr val="C60C30"/>
    <a:srgbClr val="FF0000"/>
    <a:srgbClr val="EDEEEF"/>
    <a:srgbClr val="001F5B"/>
    <a:srgbClr val="770520"/>
    <a:srgbClr val="0071CE"/>
    <a:srgbClr val="00AFF0"/>
    <a:srgbClr val="FFFFF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15" autoAdjust="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0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2" d="100"/>
          <a:sy n="102" d="100"/>
        </p:scale>
        <p:origin x="439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903119-82E0-4717-BF73-EF80AF83B122}" type="datetimeFigureOut">
              <a:rPr lang="en-US" smtClean="0">
                <a:latin typeface="Arial" panose="020B0604020202020204" pitchFamily="34" charset="0"/>
              </a:rPr>
              <a:t>4/5/2023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33884-AF59-4CE4-B09D-5EAB2461B288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174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picture containing game, holding, table, person&#10;&#10;Description automatically generated">
            <a:extLst>
              <a:ext uri="{FF2B5EF4-FFF2-40B4-BE49-F238E27FC236}">
                <a16:creationId xmlns:a16="http://schemas.microsoft.com/office/drawing/2014/main" id="{C5D04B7C-1121-AF4E-B28A-2377894B66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7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5AB7469C-EFB5-6643-B7FD-0BB44AE8972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93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4095C5B2-F45D-4E4C-A575-8D0D0D584B8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9188" y="-629586"/>
            <a:ext cx="3621741" cy="36217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82871" y="1798730"/>
            <a:ext cx="5428129" cy="4144870"/>
          </a:xfrm>
        </p:spPr>
        <p:txBody>
          <a:bodyPr/>
          <a:lstStyle>
            <a:lvl1pPr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34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ircula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0999" y="1798730"/>
            <a:ext cx="5428129" cy="4144870"/>
          </a:xfrm>
        </p:spPr>
        <p:txBody>
          <a:bodyPr/>
          <a:lstStyle>
            <a:lvl1pPr marL="0" indent="0">
              <a:spcBef>
                <a:spcPts val="1200"/>
              </a:spcBef>
              <a:spcAft>
                <a:spcPts val="3000"/>
              </a:spcAft>
              <a:buNone/>
              <a:defRPr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233363" indent="-233363">
              <a:spcBef>
                <a:spcPts val="2400"/>
              </a:spcBef>
              <a:buFont typeface="Arial" panose="020B0604020202020204" pitchFamily="34" charset="0"/>
              <a:buChar char="•"/>
              <a:defRPr sz="20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7621429" y="1928470"/>
            <a:ext cx="3423087" cy="3495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20957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59536"/>
            <a:ext cx="11430000" cy="498598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6424" y="2179479"/>
            <a:ext cx="4191001" cy="3411631"/>
          </a:xfrm>
        </p:spPr>
        <p:txBody>
          <a:bodyPr/>
          <a:lstStyle>
            <a:lvl1pPr marL="0" indent="0">
              <a:spcBef>
                <a:spcPts val="1800"/>
              </a:spcBef>
              <a:spcAft>
                <a:spcPts val="0"/>
              </a:spcAft>
              <a:buNone/>
              <a:defRPr sz="1800"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spcBef>
                <a:spcPts val="1800"/>
              </a:spcBef>
              <a:buFont typeface="Arial" panose="020B0604020202020204" pitchFamily="34" charset="0"/>
              <a:buNone/>
              <a:defRPr sz="1800"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6905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147763" indent="-233363">
              <a:spcBef>
                <a:spcPts val="1800"/>
              </a:spcBef>
              <a:buFont typeface="Arial" panose="020B0604020202020204" pitchFamily="34" charset="0"/>
              <a:buChar char="•"/>
              <a:defRPr sz="1400" b="0" i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04963" indent="-233363">
              <a:spcBef>
                <a:spcPts val="1800"/>
              </a:spcBef>
              <a:buFont typeface="Palatino" pitchFamily="2" charset="0"/>
              <a:buChar char="–"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1849328" y="2060164"/>
            <a:ext cx="4064780" cy="35309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58935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66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738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b="0" i="0"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2D8DBB96-57CC-8742-BEF5-E27706DE288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07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picture containing game&#10;&#10;Description automatically generated">
            <a:extLst>
              <a:ext uri="{FF2B5EF4-FFF2-40B4-BE49-F238E27FC236}">
                <a16:creationId xmlns:a16="http://schemas.microsoft.com/office/drawing/2014/main" id="{C69EA131-A6CC-E343-B127-8FD1A443DE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9144000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9144000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b="0" i="0">
                <a:solidFill>
                  <a:schemeClr val="tx2"/>
                </a:solidFill>
                <a:latin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6184FA1-1953-D941-9B4F-9B98A426E60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830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Photo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8139634" y="643095"/>
            <a:ext cx="4454013" cy="4548384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3122" y="731583"/>
            <a:ext cx="7736512" cy="2387600"/>
          </a:xfr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4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3122" y="3244341"/>
            <a:ext cx="7750278" cy="339517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7550960"/>
            <a:ext cx="2743200" cy="365125"/>
          </a:xfrm>
        </p:spPr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755096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7550960"/>
            <a:ext cx="2743200" cy="365125"/>
          </a:xfrm>
        </p:spPr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03122" y="4247375"/>
            <a:ext cx="6153150" cy="30987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1" i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2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448C57E6-C381-6349-A77B-6D4E883C58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11430000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3pPr>
            <a:lvl4pPr>
              <a:lnSpc>
                <a:spcPct val="100000"/>
              </a:lnSpc>
              <a:defRPr b="0" i="1">
                <a:latin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4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CB84C70E-6892-7446-9357-17561BC34F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788326"/>
            <a:ext cx="8655424" cy="4173203"/>
          </a:xfrm>
        </p:spPr>
        <p:txBody>
          <a:bodyPr/>
          <a:lstStyle>
            <a:lvl1pPr>
              <a:lnSpc>
                <a:spcPct val="100000"/>
              </a:lnSpc>
              <a:defRPr b="1" i="0">
                <a:solidFill>
                  <a:schemeClr val="accent2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buNone/>
              <a:defRPr sz="1600" b="1" i="0">
                <a:solidFill>
                  <a:schemeClr val="tx2"/>
                </a:solidFill>
                <a:latin typeface="Arial" panose="020B0604020202020204" pitchFamily="34" charset="0"/>
              </a:defRPr>
            </a:lvl2pPr>
            <a:lvl3pPr marL="4572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3pPr>
            <a:lvl4pPr marL="914400" indent="0">
              <a:lnSpc>
                <a:spcPct val="100000"/>
              </a:lnSpc>
              <a:buNone/>
              <a:defRPr b="0" i="1">
                <a:latin typeface="Arial" panose="020B0604020202020204" pitchFamily="34" charset="0"/>
              </a:defRPr>
            </a:lvl4pPr>
            <a:lvl5pPr marL="1371600" indent="0">
              <a:lnSpc>
                <a:spcPct val="100000"/>
              </a:lnSpc>
              <a:buNone/>
              <a:defRPr b="0" i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66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BD6484DF-8473-784A-9E03-1B89F13008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9993" y="-304800"/>
            <a:ext cx="13275733" cy="746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5256" y="1412131"/>
            <a:ext cx="4156364" cy="2954655"/>
          </a:xfrm>
        </p:spPr>
        <p:txBody>
          <a:bodyPr anchor="ctr" anchorCtr="0"/>
          <a:lstStyle>
            <a:lvl1pPr algn="ctr">
              <a:lnSpc>
                <a:spcPct val="75000"/>
              </a:lnSpc>
              <a:defRPr sz="64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3252" y="4507343"/>
            <a:ext cx="3297383" cy="795334"/>
          </a:xfr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2CDF8-32CE-4E9C-B71D-397F5A61EE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3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Image"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sp>
        <p:nvSpPr>
          <p:cNvPr id="7" name="Text Placeholder 6"/>
          <p:cNvSpPr>
            <a:spLocks noGrp="1" noChangeAspect="1"/>
          </p:cNvSpPr>
          <p:nvPr>
            <p:ph type="body" sz="quarter" idx="14"/>
          </p:nvPr>
        </p:nvSpPr>
        <p:spPr>
          <a:xfrm>
            <a:off x="2286000" y="914400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="1" i="0">
                <a:latin typeface="Arial" panose="020B0604020202020204" pitchFamily="34" charset="0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6"/>
          <p:cNvSpPr>
            <a:spLocks noGrp="1" noChangeAspect="1"/>
          </p:cNvSpPr>
          <p:nvPr>
            <p:ph type="body" sz="quarter" idx="15"/>
          </p:nvPr>
        </p:nvSpPr>
        <p:spPr>
          <a:xfrm>
            <a:off x="-3520440" y="821933"/>
            <a:ext cx="3108960" cy="3108960"/>
          </a:xfrm>
          <a:prstGeom prst="ellipse">
            <a:avLst/>
          </a:prstGeom>
          <a:solidFill>
            <a:schemeClr val="bg1"/>
          </a:solidFill>
        </p:spPr>
        <p:txBody>
          <a:bodyPr anchor="ctr" anchorCtr="0"/>
          <a:lstStyle>
            <a:lvl1pPr algn="ctr">
              <a:spcBef>
                <a:spcPts val="900"/>
              </a:spcBef>
              <a:defRPr sz="1800" baseline="0"/>
            </a:lvl1pPr>
            <a:lvl2pPr marL="168275" indent="-168275" algn="ctr">
              <a:spcBef>
                <a:spcPts val="900"/>
              </a:spcBef>
              <a:buFont typeface="Arial" panose="020B0604020202020204" pitchFamily="34" charset="0"/>
              <a:buChar char="•"/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47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hape, arrow&#10;&#10;Description automatically generated">
            <a:extLst>
              <a:ext uri="{FF2B5EF4-FFF2-40B4-BE49-F238E27FC236}">
                <a16:creationId xmlns:a16="http://schemas.microsoft.com/office/drawing/2014/main" id="{2278D793-58D8-FD45-B993-87F43D448A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676" y="2020046"/>
            <a:ext cx="8190227" cy="498598"/>
          </a:xfrm>
        </p:spPr>
        <p:txBody>
          <a:bodyPr anchor="t" anchorCtr="0"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676" y="1228188"/>
            <a:ext cx="8190227" cy="243794"/>
          </a:xfrm>
        </p:spPr>
        <p:txBody>
          <a:bodyPr anchor="b" anchorCtr="0"/>
          <a:lstStyle>
            <a:lvl1pPr marL="0" indent="0">
              <a:buNone/>
              <a:defRPr sz="1800" b="1" i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89700-DFB1-4A18-8D37-93514F14DE8F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10790000" y="6397249"/>
            <a:ext cx="924976" cy="176844"/>
          </a:xfrm>
          <a:prstGeom prst="rect">
            <a:avLst/>
          </a:prstGeom>
        </p:spPr>
      </p:pic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08A3F1B6-E465-0442-B16C-69CBB50A44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8705"/>
            <a:ext cx="1283792" cy="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56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799665"/>
            <a:ext cx="11371008" cy="41439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414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5EA89700-DFB1-4A18-8D37-93514F14DE8F}" type="datetimeFigureOut">
              <a:rPr lang="en-US" smtClean="0"/>
              <a:pPr/>
              <a:t>4/5/2023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414187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fld id="{FB12CDF8-32CE-4E9C-B71D-397F5A61EE2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" y="6155667"/>
            <a:ext cx="1274827" cy="4569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9920" y="6400800"/>
            <a:ext cx="923544" cy="1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2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6" r:id="rId3"/>
    <p:sldLayoutId id="2147483660" r:id="rId4"/>
    <p:sldLayoutId id="2147483650" r:id="rId5"/>
    <p:sldLayoutId id="2147483662" r:id="rId6"/>
    <p:sldLayoutId id="2147483651" r:id="rId7"/>
    <p:sldLayoutId id="2147483665" r:id="rId8"/>
    <p:sldLayoutId id="2147483664" r:id="rId9"/>
    <p:sldLayoutId id="2147483667" r:id="rId10"/>
    <p:sldLayoutId id="2147483652" r:id="rId11"/>
    <p:sldLayoutId id="2147483661" r:id="rId12"/>
    <p:sldLayoutId id="2147483663" r:id="rId13"/>
    <p:sldLayoutId id="2147483654" r:id="rId14"/>
    <p:sldLayoutId id="214748365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SzPct val="95000"/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j-lt"/>
          <a:ea typeface="+mn-ea"/>
          <a:cs typeface="+mn-cs"/>
        </a:defRPr>
      </a:lvl1pPr>
      <a:lvl2pPr marL="2333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6905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600" i="0" kern="1200">
          <a:solidFill>
            <a:schemeClr val="tx1"/>
          </a:solidFill>
          <a:latin typeface="+mj-lt"/>
          <a:ea typeface="+mn-ea"/>
          <a:cs typeface="+mn-cs"/>
        </a:defRPr>
      </a:lvl3pPr>
      <a:lvl4pPr marL="1147763" indent="-233363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1600" i="1" kern="1200">
          <a:solidFill>
            <a:schemeClr val="tx1"/>
          </a:solidFill>
          <a:latin typeface="+mj-lt"/>
          <a:ea typeface="+mn-ea"/>
          <a:cs typeface="+mn-cs"/>
        </a:defRPr>
      </a:lvl4pPr>
      <a:lvl5pPr marL="1604963" indent="-233363" algn="l" defTabSz="914400" rtl="0" eaLnBrk="1" latinLnBrk="0" hangingPunct="1">
        <a:lnSpc>
          <a:spcPct val="100000"/>
        </a:lnSpc>
        <a:spcBef>
          <a:spcPts val="1800"/>
        </a:spcBef>
        <a:buFont typeface="Palatino" pitchFamily="2" charset="0"/>
        <a:buChar char="–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936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984" userDrawn="1">
          <p15:clr>
            <a:srgbClr val="F26B43"/>
          </p15:clr>
        </p15:guide>
        <p15:guide id="6" orient="horz" pos="3744" userDrawn="1">
          <p15:clr>
            <a:srgbClr val="F26B43"/>
          </p15:clr>
        </p15:guide>
        <p15:guide id="7" orient="horz" pos="1128" userDrawn="1">
          <p15:clr>
            <a:srgbClr val="F26B43"/>
          </p15:clr>
        </p15:guide>
        <p15:guide id="8" pos="7440" userDrawn="1">
          <p15:clr>
            <a:srgbClr val="F26B43"/>
          </p15:clr>
        </p15:guide>
        <p15:guide id="9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BAA45CDF-565C-AAB1-4B80-3BEF9ADA4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122" y="4033469"/>
            <a:ext cx="9144000" cy="339517"/>
          </a:xfrm>
        </p:spPr>
        <p:txBody>
          <a:bodyPr/>
          <a:lstStyle/>
          <a:p>
            <a:pPr marL="0" marR="0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1F5B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Hari Priya </a:t>
            </a:r>
            <a:r>
              <a:rPr lang="en-US" sz="1800" dirty="0" err="1">
                <a:solidFill>
                  <a:srgbClr val="001F5B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Avarampalayam</a:t>
            </a:r>
            <a:r>
              <a:rPr lang="en-US" sz="1800" dirty="0">
                <a:solidFill>
                  <a:srgbClr val="001F5B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Manoharan </a:t>
            </a:r>
          </a:p>
          <a:p>
            <a:pPr fontAlgn="base">
              <a:lnSpc>
                <a:spcPct val="107000"/>
              </a:lnSpc>
              <a:spcBef>
                <a:spcPts val="0"/>
              </a:spcBef>
            </a:pPr>
            <a:r>
              <a:rPr lang="en-US" sz="1800" dirty="0">
                <a:solidFill>
                  <a:srgbClr val="001F5B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Rida Fathima </a:t>
            </a:r>
            <a:endParaRPr lang="en-US" sz="1800" dirty="0">
              <a:solidFill>
                <a:srgbClr val="001F5B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001F5B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Subramanian Arumugam</a:t>
            </a:r>
          </a:p>
          <a:p>
            <a:pPr marL="0" marR="0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err="1">
                <a:solidFill>
                  <a:srgbClr val="001F5B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Agash</a:t>
            </a:r>
            <a:r>
              <a:rPr lang="en-US" dirty="0">
                <a:solidFill>
                  <a:srgbClr val="001F5B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1F5B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Sekar</a:t>
            </a:r>
            <a:endParaRPr lang="en-US" dirty="0">
              <a:solidFill>
                <a:srgbClr val="001F5B"/>
              </a:solidFill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solidFill>
                  <a:srgbClr val="001F5B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Abinesh</a:t>
            </a:r>
            <a:r>
              <a:rPr lang="en-US" sz="1800" dirty="0">
                <a:solidFill>
                  <a:srgbClr val="001F5B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G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EF602D-309E-B672-D803-DDE96BCEB9DF}"/>
              </a:ext>
            </a:extLst>
          </p:cNvPr>
          <p:cNvSpPr txBox="1">
            <a:spLocks/>
          </p:cNvSpPr>
          <p:nvPr/>
        </p:nvSpPr>
        <p:spPr>
          <a:xfrm>
            <a:off x="403122" y="731583"/>
            <a:ext cx="9144000" cy="1573467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400" b="1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 sz="4000" b="1" i="0" dirty="0">
                <a:solidFill>
                  <a:srgbClr val="374151"/>
                </a:solidFill>
                <a:effectLst/>
                <a:latin typeface="+mj-lt"/>
                <a:cs typeface="Times New Roman" panose="02020603050405020304" pitchFamily="18" charset="0"/>
              </a:rPr>
              <a:t>Early Detection of Alzheimer's Disease using CNN Model</a:t>
            </a:r>
            <a:endParaRPr lang="en-US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530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03034-7BDF-D737-F816-27839A6A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HOG Feature Extraction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D69C3-5C32-FCED-475D-57F49FAB2D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6577" y="2715478"/>
            <a:ext cx="2664585" cy="266458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34FB6E-94D9-8498-668E-C6689943E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357" y="2685626"/>
            <a:ext cx="2406774" cy="272429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408B29E7-EED7-600B-1F35-D0A189EC7AE8}"/>
              </a:ext>
            </a:extLst>
          </p:cNvPr>
          <p:cNvSpPr/>
          <p:nvPr/>
        </p:nvSpPr>
        <p:spPr>
          <a:xfrm>
            <a:off x="5829751" y="3844571"/>
            <a:ext cx="1087120" cy="406400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CBE747-62FA-BD84-A499-5FD5F816D38F}"/>
              </a:ext>
            </a:extLst>
          </p:cNvPr>
          <p:cNvSpPr txBox="1"/>
          <p:nvPr/>
        </p:nvSpPr>
        <p:spPr>
          <a:xfrm>
            <a:off x="568960" y="1699296"/>
            <a:ext cx="1031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C00000"/>
                </a:solidFill>
                <a:effectLst/>
                <a:latin typeface="Söhne"/>
              </a:rPr>
              <a:t>Histogram of Oriented Gradients (HOG) is a technique that captures local gradients of an image and uses them as features</a:t>
            </a:r>
            <a:endParaRPr lang="en-IN" dirty="0">
              <a:solidFill>
                <a:srgbClr val="C00000"/>
              </a:solidFill>
              <a:latin typeface="Sofia Pro Medium" panose="020B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4154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985256" y="2945145"/>
            <a:ext cx="4156364" cy="625108"/>
          </a:xfrm>
        </p:spPr>
        <p:txBody>
          <a:bodyPr/>
          <a:lstStyle/>
          <a:p>
            <a:r>
              <a:rPr lang="en-US" sz="5400" dirty="0"/>
              <a:t>Modeling</a:t>
            </a:r>
          </a:p>
        </p:txBody>
      </p:sp>
    </p:spTree>
    <p:extLst>
      <p:ext uri="{BB962C8B-B14F-4D97-AF65-F5344CB8AC3E}">
        <p14:creationId xmlns:p14="http://schemas.microsoft.com/office/powerpoint/2010/main" val="3585056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27FEFE47-C5D9-8C79-16CB-EA59C1A9A5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1492804"/>
              </p:ext>
            </p:extLst>
          </p:nvPr>
        </p:nvGraphicFramePr>
        <p:xfrm>
          <a:off x="199697" y="928218"/>
          <a:ext cx="9144328" cy="46534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1885">
                  <a:extLst>
                    <a:ext uri="{9D8B030D-6E8A-4147-A177-3AD203B41FA5}">
                      <a16:colId xmlns:a16="http://schemas.microsoft.com/office/drawing/2014/main" val="557284210"/>
                    </a:ext>
                  </a:extLst>
                </a:gridCol>
                <a:gridCol w="2866789">
                  <a:extLst>
                    <a:ext uri="{9D8B030D-6E8A-4147-A177-3AD203B41FA5}">
                      <a16:colId xmlns:a16="http://schemas.microsoft.com/office/drawing/2014/main" val="295536406"/>
                    </a:ext>
                  </a:extLst>
                </a:gridCol>
                <a:gridCol w="1704765">
                  <a:extLst>
                    <a:ext uri="{9D8B030D-6E8A-4147-A177-3AD203B41FA5}">
                      <a16:colId xmlns:a16="http://schemas.microsoft.com/office/drawing/2014/main" val="583252728"/>
                    </a:ext>
                  </a:extLst>
                </a:gridCol>
                <a:gridCol w="1730889">
                  <a:extLst>
                    <a:ext uri="{9D8B030D-6E8A-4147-A177-3AD203B41FA5}">
                      <a16:colId xmlns:a16="http://schemas.microsoft.com/office/drawing/2014/main" val="2664000171"/>
                    </a:ext>
                  </a:extLst>
                </a:gridCol>
              </a:tblGrid>
              <a:tr h="68290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Activation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Output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No of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No. Of Filters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712305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(148, 148, 16)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448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2735948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(146, 146, 16)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2320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31077493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MaxPooling2D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(73, 73, 16)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52335041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(73, 73, 32)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1376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0098783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(73, 73, 32)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2080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86726920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BatchNormalization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(73, 73, 32)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128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0383836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MaxPooling2D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(36, 36, 32)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25778608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(36, 36, 64)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4160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75176970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(36, 36, 64)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8256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99172268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BatchNormalization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(36, 36, 64)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256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70441498"/>
                  </a:ext>
                </a:extLst>
              </a:tr>
              <a:tr h="3609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MaxPooling2D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(18, 18, 64)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0430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0901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27FEFE47-C5D9-8C79-16CB-EA59C1A9A5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6872550"/>
              </p:ext>
            </p:extLst>
          </p:nvPr>
        </p:nvGraphicFramePr>
        <p:xfrm>
          <a:off x="561646" y="1111494"/>
          <a:ext cx="8687130" cy="35938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1783">
                  <a:extLst>
                    <a:ext uri="{9D8B030D-6E8A-4147-A177-3AD203B41FA5}">
                      <a16:colId xmlns:a16="http://schemas.microsoft.com/office/drawing/2014/main" val="557284210"/>
                    </a:ext>
                  </a:extLst>
                </a:gridCol>
                <a:gridCol w="2171783">
                  <a:extLst>
                    <a:ext uri="{9D8B030D-6E8A-4147-A177-3AD203B41FA5}">
                      <a16:colId xmlns:a16="http://schemas.microsoft.com/office/drawing/2014/main" val="295536406"/>
                    </a:ext>
                  </a:extLst>
                </a:gridCol>
                <a:gridCol w="2699217">
                  <a:extLst>
                    <a:ext uri="{9D8B030D-6E8A-4147-A177-3AD203B41FA5}">
                      <a16:colId xmlns:a16="http://schemas.microsoft.com/office/drawing/2014/main" val="583252728"/>
                    </a:ext>
                  </a:extLst>
                </a:gridCol>
                <a:gridCol w="1644347">
                  <a:extLst>
                    <a:ext uri="{9D8B030D-6E8A-4147-A177-3AD203B41FA5}">
                      <a16:colId xmlns:a16="http://schemas.microsoft.com/office/drawing/2014/main" val="2664000171"/>
                    </a:ext>
                  </a:extLst>
                </a:gridCol>
              </a:tblGrid>
              <a:tr h="92880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Activation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Output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No of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No. Of Filters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712305"/>
                  </a:ext>
                </a:extLst>
              </a:tr>
              <a:tr h="4441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Dropout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(18, 18, 64)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35266118"/>
                  </a:ext>
                </a:extLst>
              </a:tr>
              <a:tr h="4441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(18, 18, 256)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16640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256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46666289"/>
                  </a:ext>
                </a:extLst>
              </a:tr>
              <a:tr h="4441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(18, 18, 256)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65792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256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96240302"/>
                  </a:ext>
                </a:extLst>
              </a:tr>
              <a:tr h="4441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BatchNormalization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(18, 18, 256)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1024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76488537"/>
                  </a:ext>
                </a:extLst>
              </a:tr>
              <a:tr h="4441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MaxPooling2D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(9, 9, 256)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55297565"/>
                  </a:ext>
                </a:extLst>
              </a:tr>
              <a:tr h="4441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Dropout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(9, 9, 256)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488796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6739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27FEFE47-C5D9-8C79-16CB-EA59C1A9A5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0910672"/>
              </p:ext>
            </p:extLst>
          </p:nvPr>
        </p:nvGraphicFramePr>
        <p:xfrm>
          <a:off x="236482" y="920974"/>
          <a:ext cx="9098018" cy="4382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5680">
                  <a:extLst>
                    <a:ext uri="{9D8B030D-6E8A-4147-A177-3AD203B41FA5}">
                      <a16:colId xmlns:a16="http://schemas.microsoft.com/office/drawing/2014/main" val="557284210"/>
                    </a:ext>
                  </a:extLst>
                </a:gridCol>
                <a:gridCol w="2627743">
                  <a:extLst>
                    <a:ext uri="{9D8B030D-6E8A-4147-A177-3AD203B41FA5}">
                      <a16:colId xmlns:a16="http://schemas.microsoft.com/office/drawing/2014/main" val="295536406"/>
                    </a:ext>
                  </a:extLst>
                </a:gridCol>
                <a:gridCol w="3015934">
                  <a:extLst>
                    <a:ext uri="{9D8B030D-6E8A-4147-A177-3AD203B41FA5}">
                      <a16:colId xmlns:a16="http://schemas.microsoft.com/office/drawing/2014/main" val="583252728"/>
                    </a:ext>
                  </a:extLst>
                </a:gridCol>
                <a:gridCol w="1358661">
                  <a:extLst>
                    <a:ext uri="{9D8B030D-6E8A-4147-A177-3AD203B41FA5}">
                      <a16:colId xmlns:a16="http://schemas.microsoft.com/office/drawing/2014/main" val="2664000171"/>
                    </a:ext>
                  </a:extLst>
                </a:gridCol>
              </a:tblGrid>
              <a:tr h="70163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Activation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Output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No of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No. Of Filters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712305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Flatten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20736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2735948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512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10619904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60430116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BatchNormalization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512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28199180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Dropout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512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6864871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128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65664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09949536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BatchNormalization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128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512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77270694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Dropout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128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24009517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8256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0881746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BatchNormalization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256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10547029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Dropout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08345756"/>
                  </a:ext>
                </a:extLst>
              </a:tr>
              <a:tr h="33465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Dense (</a:t>
                      </a:r>
                      <a:r>
                        <a:rPr lang="en-IN" sz="16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softmax</a:t>
                      </a: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260</a:t>
                      </a:r>
                      <a:endParaRPr lang="en-US" sz="160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600" dirty="0"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77310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5398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985256" y="2945145"/>
            <a:ext cx="4156364" cy="625108"/>
          </a:xfrm>
        </p:spPr>
        <p:txBody>
          <a:bodyPr/>
          <a:lstStyle/>
          <a:p>
            <a:r>
              <a:rPr lang="en-US" sz="5400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2497276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4EFFF057-AE0F-501F-9C33-1AEC44C67E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6648052"/>
              </p:ext>
            </p:extLst>
          </p:nvPr>
        </p:nvGraphicFramePr>
        <p:xfrm>
          <a:off x="555170" y="1702027"/>
          <a:ext cx="9459687" cy="19773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3229">
                  <a:extLst>
                    <a:ext uri="{9D8B030D-6E8A-4147-A177-3AD203B41FA5}">
                      <a16:colId xmlns:a16="http://schemas.microsoft.com/office/drawing/2014/main" val="3642412858"/>
                    </a:ext>
                  </a:extLst>
                </a:gridCol>
                <a:gridCol w="3153229">
                  <a:extLst>
                    <a:ext uri="{9D8B030D-6E8A-4147-A177-3AD203B41FA5}">
                      <a16:colId xmlns:a16="http://schemas.microsoft.com/office/drawing/2014/main" val="1508823426"/>
                    </a:ext>
                  </a:extLst>
                </a:gridCol>
                <a:gridCol w="3153229">
                  <a:extLst>
                    <a:ext uri="{9D8B030D-6E8A-4147-A177-3AD203B41FA5}">
                      <a16:colId xmlns:a16="http://schemas.microsoft.com/office/drawing/2014/main" val="3744254101"/>
                    </a:ext>
                  </a:extLst>
                </a:gridCol>
              </a:tblGrid>
              <a:tr h="6591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No. Of 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Training Accuracy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Testing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126790"/>
                  </a:ext>
                </a:extLst>
              </a:tr>
              <a:tr h="6591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80529"/>
                  </a:ext>
                </a:extLst>
              </a:tr>
              <a:tr h="6591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0.8983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4129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30220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9F8C344-4735-477E-5C3D-0A11D9AED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274" y="502889"/>
            <a:ext cx="11430000" cy="498598"/>
          </a:xfrm>
        </p:spPr>
        <p:txBody>
          <a:bodyPr/>
          <a:lstStyle/>
          <a:p>
            <a:r>
              <a:rPr lang="en-US" dirty="0"/>
              <a:t>Results for Epoch =7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57D5FC-5740-E5CB-AC46-1CC03070A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74" y="1144075"/>
            <a:ext cx="6085185" cy="22849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59B466-234C-C0C9-6D85-456F9FA82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74" y="3599878"/>
            <a:ext cx="6085185" cy="241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968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D1A3D9-8766-9284-5D4F-45B328C63D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674" y="1100314"/>
            <a:ext cx="6145212" cy="24275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5374D6-CA4E-847E-5801-6A1A90936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74" y="3609491"/>
            <a:ext cx="6145212" cy="24275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3E6B7E-613C-580E-474B-2507D0844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274" y="502889"/>
            <a:ext cx="11430000" cy="498598"/>
          </a:xfrm>
        </p:spPr>
        <p:txBody>
          <a:bodyPr/>
          <a:lstStyle/>
          <a:p>
            <a:r>
              <a:rPr lang="en-US" dirty="0"/>
              <a:t>Results for Epoch =50</a:t>
            </a:r>
          </a:p>
        </p:txBody>
      </p:sp>
    </p:spTree>
    <p:extLst>
      <p:ext uri="{BB962C8B-B14F-4D97-AF65-F5344CB8AC3E}">
        <p14:creationId xmlns:p14="http://schemas.microsoft.com/office/powerpoint/2010/main" val="1729626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985256" y="2945145"/>
            <a:ext cx="4156364" cy="625108"/>
          </a:xfrm>
        </p:spPr>
        <p:txBody>
          <a:bodyPr/>
          <a:lstStyle/>
          <a:p>
            <a:r>
              <a:rPr lang="en-US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43100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985256" y="2633522"/>
            <a:ext cx="4156364" cy="1248355"/>
          </a:xfrm>
        </p:spPr>
        <p:txBody>
          <a:bodyPr/>
          <a:lstStyle/>
          <a:p>
            <a:r>
              <a:rPr lang="en-US" sz="5400" dirty="0"/>
              <a:t>Motivation &amp; Problem</a:t>
            </a:r>
          </a:p>
        </p:txBody>
      </p:sp>
    </p:spTree>
    <p:extLst>
      <p:ext uri="{BB962C8B-B14F-4D97-AF65-F5344CB8AC3E}">
        <p14:creationId xmlns:p14="http://schemas.microsoft.com/office/powerpoint/2010/main" val="3377685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6B38744-F310-1626-5858-D58B7C1F5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479294"/>
              </p:ext>
            </p:extLst>
          </p:nvPr>
        </p:nvGraphicFramePr>
        <p:xfrm>
          <a:off x="1257300" y="1706455"/>
          <a:ext cx="10153650" cy="3198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76825">
                  <a:extLst>
                    <a:ext uri="{9D8B030D-6E8A-4147-A177-3AD203B41FA5}">
                      <a16:colId xmlns:a16="http://schemas.microsoft.com/office/drawing/2014/main" val="880336015"/>
                    </a:ext>
                  </a:extLst>
                </a:gridCol>
                <a:gridCol w="5076825">
                  <a:extLst>
                    <a:ext uri="{9D8B030D-6E8A-4147-A177-3AD203B41FA5}">
                      <a16:colId xmlns:a16="http://schemas.microsoft.com/office/drawing/2014/main" val="4262724027"/>
                    </a:ext>
                  </a:extLst>
                </a:gridCol>
              </a:tblGrid>
              <a:tr h="1066306"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Importance of early diagnosis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Early diagnosis is critical for better disease management and treatment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6807992"/>
                  </a:ext>
                </a:extLst>
              </a:tr>
              <a:tr h="1066306"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Current diagnostic methods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Neurological exams, cognitive tests, and brain imaging techniques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4060672"/>
                  </a:ext>
                </a:extLst>
              </a:tr>
              <a:tr h="1066306"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Limitations of current methods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Time-consuming, expensive, and may not be accurate in the early stages of the disease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3778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839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860699"/>
            <a:ext cx="11430000" cy="498598"/>
          </a:xfrm>
        </p:spPr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A325BC-4C4E-87C5-5818-670682F2D3E2}"/>
              </a:ext>
            </a:extLst>
          </p:cNvPr>
          <p:cNvSpPr txBox="1">
            <a:spLocks/>
          </p:cNvSpPr>
          <p:nvPr/>
        </p:nvSpPr>
        <p:spPr>
          <a:xfrm>
            <a:off x="381000" y="3429000"/>
            <a:ext cx="11299371" cy="242751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SzPct val="95000"/>
              <a:buFont typeface="Arial" panose="020B0604020202020204" pitchFamily="34" charset="0"/>
              <a:buNone/>
              <a:defRPr sz="2000" b="1" i="0" kern="1200">
                <a:solidFill>
                  <a:schemeClr val="accent2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2333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1477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1600" b="0" i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604963" indent="-2333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Palatino" pitchFamily="2" charset="0"/>
              <a:buChar char="–"/>
              <a:defRPr sz="1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/>
              <a:t>A CNN Model which does image analysis on MRI images and give an early diagnosis of Alzheimer’s disease.</a:t>
            </a:r>
          </a:p>
        </p:txBody>
      </p:sp>
    </p:spTree>
    <p:extLst>
      <p:ext uri="{BB962C8B-B14F-4D97-AF65-F5344CB8AC3E}">
        <p14:creationId xmlns:p14="http://schemas.microsoft.com/office/powerpoint/2010/main" val="3858346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985256" y="2633522"/>
            <a:ext cx="4156364" cy="1248355"/>
          </a:xfrm>
        </p:spPr>
        <p:txBody>
          <a:bodyPr/>
          <a:lstStyle/>
          <a:p>
            <a:r>
              <a:rPr lang="en-US" sz="5400" dirty="0"/>
              <a:t>Dataset Description</a:t>
            </a:r>
          </a:p>
        </p:txBody>
      </p:sp>
    </p:spTree>
    <p:extLst>
      <p:ext uri="{BB962C8B-B14F-4D97-AF65-F5344CB8AC3E}">
        <p14:creationId xmlns:p14="http://schemas.microsoft.com/office/powerpoint/2010/main" val="289077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838200"/>
            <a:ext cx="5219700" cy="4954318"/>
          </a:xfrm>
        </p:spPr>
        <p:txBody>
          <a:bodyPr/>
          <a:lstStyle/>
          <a:p>
            <a:pPr lvl="0"/>
            <a:r>
              <a:rPr lang="en-US" sz="1600" dirty="0">
                <a:latin typeface="+mn-lt"/>
              </a:rPr>
              <a:t>Training set:</a:t>
            </a:r>
          </a:p>
          <a:p>
            <a:pPr lvl="0"/>
            <a:r>
              <a:rPr lang="en-US" sz="1600" dirty="0">
                <a:latin typeface="+mn-lt"/>
              </a:rPr>
              <a:t> </a:t>
            </a:r>
            <a:r>
              <a:rPr lang="en-US" sz="1600" dirty="0">
                <a:solidFill>
                  <a:srgbClr val="0039A6"/>
                </a:solidFill>
                <a:latin typeface="+mn-lt"/>
              </a:rPr>
              <a:t>(4098,150,150,3)</a:t>
            </a:r>
          </a:p>
          <a:p>
            <a:pPr lvl="0"/>
            <a:r>
              <a:rPr lang="en-US" sz="1600" dirty="0">
                <a:latin typeface="+mn-lt"/>
              </a:rPr>
              <a:t>Testing set: </a:t>
            </a:r>
          </a:p>
          <a:p>
            <a:pPr lvl="0"/>
            <a:r>
              <a:rPr lang="en-US" sz="1600" dirty="0">
                <a:solidFill>
                  <a:srgbClr val="0039A6"/>
                </a:solidFill>
                <a:latin typeface="+mn-lt"/>
              </a:rPr>
              <a:t> (1024,150,150,3)</a:t>
            </a:r>
            <a:endParaRPr lang="en-US" sz="1600" dirty="0">
              <a:solidFill>
                <a:srgbClr val="0039A6"/>
              </a:solidFill>
              <a:effectLst/>
              <a:latin typeface="+mn-lt"/>
              <a:ea typeface="Calibri" panose="020F050202020403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39A6"/>
                </a:solidFill>
                <a:effectLst/>
                <a:latin typeface="+mn-lt"/>
                <a:ea typeface="Calibri" panose="020F0502020204030204" pitchFamily="34" charset="0"/>
              </a:rPr>
              <a:t>The Mild Demented and Moderate Demented classes indicate the presence of significant cognitive decline. ‘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39A6"/>
                </a:solidFill>
                <a:effectLst/>
                <a:latin typeface="+mn-lt"/>
                <a:ea typeface="Calibri" panose="020F0502020204030204" pitchFamily="34" charset="0"/>
              </a:rPr>
              <a:t>The Non Demented class represents a normal cognitive function.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rgbClr val="0039A6"/>
                </a:solidFill>
                <a:latin typeface="+mn-lt"/>
                <a:ea typeface="Calibri" panose="020F0502020204030204" pitchFamily="34" charset="0"/>
              </a:rPr>
              <a:t>T</a:t>
            </a:r>
            <a:r>
              <a:rPr lang="en-IN" sz="1600" dirty="0">
                <a:solidFill>
                  <a:srgbClr val="0039A6"/>
                </a:solidFill>
                <a:effectLst/>
                <a:latin typeface="+mn-lt"/>
                <a:ea typeface="Calibri" panose="020F0502020204030204" pitchFamily="34" charset="0"/>
              </a:rPr>
              <a:t>he Very Mild Demented class indicates a very early stage of cognitive decline. </a:t>
            </a:r>
            <a:endParaRPr lang="en-US" sz="1600" dirty="0">
              <a:solidFill>
                <a:srgbClr val="0039A6"/>
              </a:solidFill>
              <a:latin typeface="+mn-lt"/>
            </a:endParaRPr>
          </a:p>
          <a:p>
            <a:pPr lvl="4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2BD418C-E58F-94F0-AE18-64765B296F97}"/>
              </a:ext>
            </a:extLst>
          </p:cNvPr>
          <p:cNvSpPr/>
          <p:nvPr/>
        </p:nvSpPr>
        <p:spPr>
          <a:xfrm>
            <a:off x="6233183" y="1275655"/>
            <a:ext cx="4325960" cy="8078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Classes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FE40169-2762-DF5E-7477-12E421431AE2}"/>
              </a:ext>
            </a:extLst>
          </p:cNvPr>
          <p:cNvSpPr/>
          <p:nvPr/>
        </p:nvSpPr>
        <p:spPr>
          <a:xfrm>
            <a:off x="6615027" y="3760774"/>
            <a:ext cx="1519561" cy="577247"/>
          </a:xfrm>
          <a:prstGeom prst="roundRect">
            <a:avLst/>
          </a:prstGeom>
          <a:solidFill>
            <a:srgbClr val="7705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Moderate Demented</a:t>
            </a:r>
            <a:endParaRPr lang="en-US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A476617-6DBC-8899-0C9F-8AC367A9EA00}"/>
              </a:ext>
            </a:extLst>
          </p:cNvPr>
          <p:cNvCxnSpPr>
            <a:cxnSpLocks/>
          </p:cNvCxnSpPr>
          <p:nvPr/>
        </p:nvCxnSpPr>
        <p:spPr>
          <a:xfrm flipH="1">
            <a:off x="6670302" y="2083522"/>
            <a:ext cx="1849" cy="9587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D06FD83-A365-E7DB-8DC2-87099AE95B7C}"/>
              </a:ext>
            </a:extLst>
          </p:cNvPr>
          <p:cNvCxnSpPr>
            <a:cxnSpLocks/>
          </p:cNvCxnSpPr>
          <p:nvPr/>
        </p:nvCxnSpPr>
        <p:spPr>
          <a:xfrm>
            <a:off x="7503586" y="2083522"/>
            <a:ext cx="1849" cy="1677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3DA5AD3-5245-96B5-42DE-F2A99527C03F}"/>
              </a:ext>
            </a:extLst>
          </p:cNvPr>
          <p:cNvSpPr/>
          <p:nvPr/>
        </p:nvSpPr>
        <p:spPr>
          <a:xfrm>
            <a:off x="5485873" y="3042311"/>
            <a:ext cx="1519561" cy="577247"/>
          </a:xfrm>
          <a:prstGeom prst="roundRect">
            <a:avLst/>
          </a:prstGeom>
          <a:solidFill>
            <a:srgbClr val="7705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Mild Demented</a:t>
            </a:r>
            <a:endParaRPr lang="en-US" b="1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210A155-C6BF-A90C-AA73-26CE12AE1F43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8396163" y="2083523"/>
            <a:ext cx="0" cy="958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034C429-CB94-B7A0-1BEE-AB17F417D157}"/>
              </a:ext>
            </a:extLst>
          </p:cNvPr>
          <p:cNvSpPr/>
          <p:nvPr/>
        </p:nvSpPr>
        <p:spPr>
          <a:xfrm>
            <a:off x="7782761" y="3053193"/>
            <a:ext cx="1519561" cy="577247"/>
          </a:xfrm>
          <a:prstGeom prst="roundRect">
            <a:avLst/>
          </a:prstGeom>
          <a:solidFill>
            <a:srgbClr val="7705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Non Demented</a:t>
            </a:r>
            <a:endParaRPr lang="en-US" b="1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7CED282-C858-B2EE-637C-B28BFAA17F25}"/>
              </a:ext>
            </a:extLst>
          </p:cNvPr>
          <p:cNvSpPr/>
          <p:nvPr/>
        </p:nvSpPr>
        <p:spPr>
          <a:xfrm>
            <a:off x="9339419" y="3760766"/>
            <a:ext cx="1519561" cy="577247"/>
          </a:xfrm>
          <a:prstGeom prst="roundRect">
            <a:avLst/>
          </a:prstGeom>
          <a:solidFill>
            <a:srgbClr val="7705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Very Mild Demented</a:t>
            </a:r>
            <a:endParaRPr lang="en-US" b="1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2AAD879-59AC-9942-FD14-B34CB7C97F1A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10099200" y="2029088"/>
            <a:ext cx="6070" cy="1731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903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081C42BD-C23E-C85A-32AE-A3D3403D7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511" y="1971675"/>
            <a:ext cx="2495550" cy="2914650"/>
          </a:xfr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5F9C747-7E6C-B225-D75D-7DAC64DFF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555171"/>
            <a:ext cx="2466975" cy="294322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F574E32-ABD6-5495-DBA5-CEE565F48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597" y="555171"/>
            <a:ext cx="2476500" cy="296227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D264E3C-B8F0-C80C-50D8-CE1FB2698D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633" y="1943100"/>
            <a:ext cx="2514600" cy="294322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3375BDC-4C32-676F-6B61-AA6C6CC2C057}"/>
              </a:ext>
            </a:extLst>
          </p:cNvPr>
          <p:cNvSpPr txBox="1"/>
          <p:nvPr/>
        </p:nvSpPr>
        <p:spPr>
          <a:xfrm>
            <a:off x="381000" y="3722914"/>
            <a:ext cx="2495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Mild Demented</a:t>
            </a:r>
            <a:endParaRPr 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5DF0BE9-2FD4-06C2-E429-F4B11C812A8D}"/>
              </a:ext>
            </a:extLst>
          </p:cNvPr>
          <p:cNvSpPr txBox="1"/>
          <p:nvPr/>
        </p:nvSpPr>
        <p:spPr>
          <a:xfrm>
            <a:off x="5823859" y="3668482"/>
            <a:ext cx="2495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Very Mild Demented</a:t>
            </a:r>
            <a:endParaRPr 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98AEC6-B719-932D-1403-34BF1D196E06}"/>
              </a:ext>
            </a:extLst>
          </p:cNvPr>
          <p:cNvSpPr txBox="1"/>
          <p:nvPr/>
        </p:nvSpPr>
        <p:spPr>
          <a:xfrm>
            <a:off x="3102428" y="5018313"/>
            <a:ext cx="2495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Moderate Demented</a:t>
            </a:r>
            <a:endParaRPr lang="en-US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4DEAEBC-6D52-8A45-38E8-7B98B1E2E2A7}"/>
              </a:ext>
            </a:extLst>
          </p:cNvPr>
          <p:cNvSpPr txBox="1"/>
          <p:nvPr/>
        </p:nvSpPr>
        <p:spPr>
          <a:xfrm>
            <a:off x="8577937" y="4996541"/>
            <a:ext cx="2495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</a:rPr>
              <a:t>Non</a:t>
            </a: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Demented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68866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985256" y="2702900"/>
            <a:ext cx="4156364" cy="1109599"/>
          </a:xfrm>
        </p:spPr>
        <p:txBody>
          <a:bodyPr/>
          <a:lstStyle/>
          <a:p>
            <a:r>
              <a:rPr lang="en-US" sz="4800" dirty="0"/>
              <a:t>Data Preparation </a:t>
            </a:r>
          </a:p>
        </p:txBody>
      </p:sp>
    </p:spTree>
    <p:extLst>
      <p:ext uri="{BB962C8B-B14F-4D97-AF65-F5344CB8AC3E}">
        <p14:creationId xmlns:p14="http://schemas.microsoft.com/office/powerpoint/2010/main" val="1630709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>
                <a:solidFill>
                  <a:srgbClr val="C00000"/>
                </a:solidFill>
              </a:rPr>
              <a:t>Checking for Missing Values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One hot Label Encoding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HOG Feature Extraction</a:t>
            </a:r>
          </a:p>
          <a:p>
            <a:pPr lvl="1"/>
            <a:r>
              <a:rPr lang="en-US" dirty="0">
                <a:solidFill>
                  <a:srgbClr val="C00000"/>
                </a:solidFill>
                <a:latin typeface="+mn-lt"/>
              </a:rPr>
              <a:t>C</a:t>
            </a:r>
            <a:r>
              <a:rPr lang="en-US" b="0" i="0" dirty="0">
                <a:solidFill>
                  <a:srgbClr val="C00000"/>
                </a:solidFill>
                <a:effectLst/>
                <a:latin typeface="+mn-lt"/>
              </a:rPr>
              <a:t>aching and prefetching data</a:t>
            </a:r>
          </a:p>
        </p:txBody>
      </p:sp>
    </p:spTree>
    <p:extLst>
      <p:ext uri="{BB962C8B-B14F-4D97-AF65-F5344CB8AC3E}">
        <p14:creationId xmlns:p14="http://schemas.microsoft.com/office/powerpoint/2010/main" val="3352763678"/>
      </p:ext>
    </p:extLst>
  </p:cSld>
  <p:clrMapOvr>
    <a:masterClrMapping/>
  </p:clrMapOvr>
</p:sld>
</file>

<file path=ppt/theme/theme1.xml><?xml version="1.0" encoding="utf-8"?>
<a:theme xmlns:a="http://schemas.openxmlformats.org/drawingml/2006/main" name="MAT008_Robinson_PPT_template_20160817_1e">
  <a:themeElements>
    <a:clrScheme name="Robinson Office Colors">
      <a:dk1>
        <a:srgbClr val="404041"/>
      </a:dk1>
      <a:lt1>
        <a:srgbClr val="EDEEEF"/>
      </a:lt1>
      <a:dk2>
        <a:srgbClr val="0039A6"/>
      </a:dk2>
      <a:lt2>
        <a:srgbClr val="A4A9AD"/>
      </a:lt2>
      <a:accent1>
        <a:srgbClr val="0039A6"/>
      </a:accent1>
      <a:accent2>
        <a:srgbClr val="C60C30"/>
      </a:accent2>
      <a:accent3>
        <a:srgbClr val="006F42"/>
      </a:accent3>
      <a:accent4>
        <a:srgbClr val="FFC843"/>
      </a:accent4>
      <a:accent5>
        <a:srgbClr val="61B4E4"/>
      </a:accent5>
      <a:accent6>
        <a:srgbClr val="EF7622"/>
      </a:accent6>
      <a:hlink>
        <a:srgbClr val="0563C1"/>
      </a:hlink>
      <a:folHlink>
        <a:srgbClr val="4F545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 smtClean="0">
            <a:latin typeface="Sofia Pro Medium" panose="020B000000000000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obinson_PPT_template_16x9_CE_3" id="{7E7BB4D5-A6CF-D840-B64A-1A7149FE5A55}" vid="{43DDED81-B479-0843-AF32-54DCDA12F5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92A08E2C7C7E047B57CF8A4E360CF33" ma:contentTypeVersion="10" ma:contentTypeDescription="Create a new document." ma:contentTypeScope="" ma:versionID="3329ba65169016415637b6b9bc26bd6a">
  <xsd:schema xmlns:xsd="http://www.w3.org/2001/XMLSchema" xmlns:xs="http://www.w3.org/2001/XMLSchema" xmlns:p="http://schemas.microsoft.com/office/2006/metadata/properties" xmlns:ns3="56e20d50-8797-41b8-aa1e-24c2aded176f" xmlns:ns4="c0c0ce5f-448b-4bf5-9589-2c906d8c966d" targetNamespace="http://schemas.microsoft.com/office/2006/metadata/properties" ma:root="true" ma:fieldsID="0493efaead5ff5cf01366602cfaa9033" ns3:_="" ns4:_="">
    <xsd:import namespace="56e20d50-8797-41b8-aa1e-24c2aded176f"/>
    <xsd:import namespace="c0c0ce5f-448b-4bf5-9589-2c906d8c966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e20d50-8797-41b8-aa1e-24c2aded176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c0ce5f-448b-4bf5-9589-2c906d8c966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6e20d50-8797-41b8-aa1e-24c2aded176f" xsi:nil="true"/>
  </documentManagement>
</p:properties>
</file>

<file path=customXml/itemProps1.xml><?xml version="1.0" encoding="utf-8"?>
<ds:datastoreItem xmlns:ds="http://schemas.openxmlformats.org/officeDocument/2006/customXml" ds:itemID="{0C55792F-FDC6-46C5-8C60-7A8B1CC859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86C93C-85E6-4423-98E8-651D1D592F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6e20d50-8797-41b8-aa1e-24c2aded176f"/>
    <ds:schemaRef ds:uri="c0c0ce5f-448b-4bf5-9589-2c906d8c96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6247796-440C-48A1-9AE4-BA261F976A86}">
  <ds:schemaRefs>
    <ds:schemaRef ds:uri="56e20d50-8797-41b8-aa1e-24c2aded176f"/>
    <ds:schemaRef ds:uri="c0c0ce5f-448b-4bf5-9589-2c906d8c966d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1501</TotalTime>
  <Words>487</Words>
  <Application>Microsoft Office PowerPoint</Application>
  <PresentationFormat>Widescreen</PresentationFormat>
  <Paragraphs>178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Times New Roman</vt:lpstr>
      <vt:lpstr>Sofia Pro Medium</vt:lpstr>
      <vt:lpstr>Palatino</vt:lpstr>
      <vt:lpstr>Calibri</vt:lpstr>
      <vt:lpstr>Arial</vt:lpstr>
      <vt:lpstr>Söhne</vt:lpstr>
      <vt:lpstr>MAT008_Robinson_PPT_template_20160817_1e</vt:lpstr>
      <vt:lpstr>PowerPoint Presentation</vt:lpstr>
      <vt:lpstr>Motivation &amp; Problem</vt:lpstr>
      <vt:lpstr>Problem</vt:lpstr>
      <vt:lpstr>Proposed Solution</vt:lpstr>
      <vt:lpstr>Dataset Description</vt:lpstr>
      <vt:lpstr>PowerPoint Presentation</vt:lpstr>
      <vt:lpstr>PowerPoint Presentation</vt:lpstr>
      <vt:lpstr>Data Preparation </vt:lpstr>
      <vt:lpstr>PowerPoint Presentation</vt:lpstr>
      <vt:lpstr>HOG Feature Extraction</vt:lpstr>
      <vt:lpstr>Modeling</vt:lpstr>
      <vt:lpstr>PowerPoint Presentation</vt:lpstr>
      <vt:lpstr>PowerPoint Presentation</vt:lpstr>
      <vt:lpstr>PowerPoint Presentation</vt:lpstr>
      <vt:lpstr>Result</vt:lpstr>
      <vt:lpstr>PowerPoint Presentation</vt:lpstr>
      <vt:lpstr>Results for Epoch =7</vt:lpstr>
      <vt:lpstr>Results for Epoch =50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H1– Cover Headline Can Be Two Lines</dc:title>
  <dc:creator>CHARITY EKPO</dc:creator>
  <cp:lastModifiedBy>Rida F</cp:lastModifiedBy>
  <cp:revision>126</cp:revision>
  <dcterms:created xsi:type="dcterms:W3CDTF">2020-09-25T14:57:05Z</dcterms:created>
  <dcterms:modified xsi:type="dcterms:W3CDTF">2023-04-05T18:36:05Z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0x010100A92A08E2C7C7E047B57CF8A4E360CF33</vt:lpwstr>
  </property>
</Properties>
</file>

<file path=docProps/thumbnail.jpeg>
</file>